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24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embedTrueTypeFonts="1" saveSubsetFonts="1">
  <p:sldMasterIdLst>
    <p:sldMasterId id="2147483680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6026" autoAdjust="0"/>
    <p:restoredTop sz="94366"/>
  </p:normalViewPr>
  <p:slideViewPr>
    <p:cSldViewPr snapToGrid="0">
      <p:cViewPr varScale="1">
        <p:scale>
          <a:sx n="100" d="100"/>
          <a:sy n="100" d="100"/>
        </p:scale>
        <p:origin x="816" y="192"/>
      </p:cViewPr>
      <p:guideLst>
        <p:guide orient="horz" pos="2159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00" Type="http://schemas.openxmlformats.org/officeDocument/2006/relationships/slide" Target="slides/slide97.xml"  /><Relationship Id="rId101" Type="http://schemas.openxmlformats.org/officeDocument/2006/relationships/slide" Target="slides/slide98.xml"  /><Relationship Id="rId102" Type="http://schemas.openxmlformats.org/officeDocument/2006/relationships/slide" Target="slides/slide99.xml"  /><Relationship Id="rId103" Type="http://schemas.openxmlformats.org/officeDocument/2006/relationships/slide" Target="slides/slide100.xml"  /><Relationship Id="rId104" Type="http://schemas.openxmlformats.org/officeDocument/2006/relationships/slide" Target="slides/slide101.xml"  /><Relationship Id="rId105" Type="http://schemas.openxmlformats.org/officeDocument/2006/relationships/slide" Target="slides/slide102.xml"  /><Relationship Id="rId106" Type="http://schemas.openxmlformats.org/officeDocument/2006/relationships/slide" Target="slides/slide103.xml"  /><Relationship Id="rId107" Type="http://schemas.openxmlformats.org/officeDocument/2006/relationships/slide" Target="slides/slide104.xml"  /><Relationship Id="rId108" Type="http://schemas.openxmlformats.org/officeDocument/2006/relationships/slide" Target="slides/slide105.xml"  /><Relationship Id="rId109" Type="http://schemas.openxmlformats.org/officeDocument/2006/relationships/slide" Target="slides/slide106.xml"  /><Relationship Id="rId11" Type="http://schemas.openxmlformats.org/officeDocument/2006/relationships/slide" Target="slides/slide8.xml"  /><Relationship Id="rId110" Type="http://schemas.openxmlformats.org/officeDocument/2006/relationships/slide" Target="slides/slide107.xml"  /><Relationship Id="rId111" Type="http://schemas.openxmlformats.org/officeDocument/2006/relationships/slide" Target="slides/slide108.xml"  /><Relationship Id="rId112" Type="http://schemas.openxmlformats.org/officeDocument/2006/relationships/slide" Target="slides/slide109.xml"  /><Relationship Id="rId113" Type="http://schemas.openxmlformats.org/officeDocument/2006/relationships/slide" Target="slides/slide110.xml"  /><Relationship Id="rId114" Type="http://schemas.openxmlformats.org/officeDocument/2006/relationships/slide" Target="slides/slide111.xml"  /><Relationship Id="rId115" Type="http://schemas.openxmlformats.org/officeDocument/2006/relationships/slide" Target="slides/slide112.xml"  /><Relationship Id="rId116" Type="http://schemas.openxmlformats.org/officeDocument/2006/relationships/slide" Target="slides/slide113.xml"  /><Relationship Id="rId117" Type="http://schemas.openxmlformats.org/officeDocument/2006/relationships/slide" Target="slides/slide114.xml"  /><Relationship Id="rId118" Type="http://schemas.openxmlformats.org/officeDocument/2006/relationships/slide" Target="slides/slide115.xml"  /><Relationship Id="rId119" Type="http://schemas.openxmlformats.org/officeDocument/2006/relationships/slide" Target="slides/slide116.xml"  /><Relationship Id="rId12" Type="http://schemas.openxmlformats.org/officeDocument/2006/relationships/slide" Target="slides/slide9.xml"  /><Relationship Id="rId120" Type="http://schemas.openxmlformats.org/officeDocument/2006/relationships/slide" Target="slides/slide117.xml"  /><Relationship Id="rId121" Type="http://schemas.openxmlformats.org/officeDocument/2006/relationships/slide" Target="slides/slide118.xml"  /><Relationship Id="rId122" Type="http://schemas.openxmlformats.org/officeDocument/2006/relationships/slide" Target="slides/slide119.xml"  /><Relationship Id="rId123" Type="http://schemas.openxmlformats.org/officeDocument/2006/relationships/presProps" Target="presProps.xml"  /><Relationship Id="rId124" Type="http://schemas.openxmlformats.org/officeDocument/2006/relationships/viewProps" Target="viewProps.xml"  /><Relationship Id="rId125" Type="http://schemas.openxmlformats.org/officeDocument/2006/relationships/theme" Target="theme/theme1.xml"  /><Relationship Id="rId126" Type="http://schemas.openxmlformats.org/officeDocument/2006/relationships/tableStyles" Target="tableStyles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slide" Target="slides/slide87.xml"  /><Relationship Id="rId91" Type="http://schemas.openxmlformats.org/officeDocument/2006/relationships/slide" Target="slides/slide88.xml"  /><Relationship Id="rId92" Type="http://schemas.openxmlformats.org/officeDocument/2006/relationships/slide" Target="slides/slide89.xml"  /><Relationship Id="rId93" Type="http://schemas.openxmlformats.org/officeDocument/2006/relationships/slide" Target="slides/slide90.xml"  /><Relationship Id="rId94" Type="http://schemas.openxmlformats.org/officeDocument/2006/relationships/slide" Target="slides/slide91.xml"  /><Relationship Id="rId95" Type="http://schemas.openxmlformats.org/officeDocument/2006/relationships/slide" Target="slides/slide92.xml"  /><Relationship Id="rId96" Type="http://schemas.openxmlformats.org/officeDocument/2006/relationships/slide" Target="slides/slide93.xml"  /><Relationship Id="rId97" Type="http://schemas.openxmlformats.org/officeDocument/2006/relationships/slide" Target="slides/slide94.xml"  /><Relationship Id="rId98" Type="http://schemas.openxmlformats.org/officeDocument/2006/relationships/slide" Target="slides/slide95.xml"  /><Relationship Id="rId99" Type="http://schemas.openxmlformats.org/officeDocument/2006/relationships/slide" Target="slides/slide9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F2BE935-4312-3340-8AF0-E751B8DB99CF}" type="datetime1">
              <a:rPr lang="en-KR"/>
              <a:pPr lvl="0">
                <a:defRPr/>
              </a:pPr>
              <a:t>2021-06-23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6B9FD5F-D3E9-E442-9956-D642FAF167CB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459F518-A18A-450D-A067-1F265ECD09B9}" type="datetime1">
              <a:rPr lang="ko-KR" altLang="en-US"/>
              <a:pPr lvl="0">
                <a:defRPr/>
              </a:pPr>
              <a:t>2021-06-23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C6577B-6BBA-40F0-964C-787359AFD4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8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9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0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3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4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5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6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7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8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9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0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2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3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4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87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8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9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0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91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2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4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8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9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0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1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2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3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5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0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1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6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5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8280"/>
      </p:ext>
    </p:extLst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68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69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6.xml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7.xml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70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71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72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3.xml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73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74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2" Type="http://schemas.openxmlformats.org/officeDocument/2006/relationships/slideLayout" Target="../slideLayouts/slideLayout7.xml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2" Type="http://schemas.openxmlformats.org/officeDocument/2006/relationships/slideLayout" Target="../slideLayouts/slideLayout7.xml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2" Type="http://schemas.openxmlformats.org/officeDocument/2006/relationships/slideLayout" Target="../slideLayouts/slideLayout7.xml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Relationship Id="rId4" Type="http://schemas.openxmlformats.org/officeDocument/2006/relationships/hyperlink" Target="https://db-engines.com/en/ranking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6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sv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5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6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6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62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4.xml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63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64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65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66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67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0.xml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(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PARTITION BY Event ORDER BY Event ASC, Year ASC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year |    event     | champion | </a:t>
            </a:r>
            <a:r>
              <a:rPr lang="en-US" dirty="0" err="1"/>
              <a:t>last_champion</a:t>
            </a:r>
            <a:r>
              <a:rPr lang="en-US" dirty="0"/>
              <a:t> </a:t>
            </a:r>
          </a:p>
          <a:p>
            <a:r>
              <a:rPr lang="en-US" dirty="0"/>
              <a:t>------+--------------+----------+---------------</a:t>
            </a:r>
          </a:p>
          <a:p>
            <a:r>
              <a:rPr lang="en-US" dirty="0"/>
              <a:t> 2004 | Discus Throw | LTU      | </a:t>
            </a:r>
          </a:p>
          <a:p>
            <a:r>
              <a:rPr lang="en-US" dirty="0"/>
              <a:t> 2008 | Discus Throw | EST      | LTU   </a:t>
            </a:r>
          </a:p>
          <a:p>
            <a:r>
              <a:rPr lang="en-US" dirty="0"/>
              <a:t> 2012 | Discus Throw | GER      | EST   </a:t>
            </a:r>
          </a:p>
          <a:p>
            <a:r>
              <a:rPr lang="en-US" dirty="0"/>
              <a:t> 2004 | Triple Jump  | SWE      | </a:t>
            </a:r>
          </a:p>
          <a:p>
            <a:r>
              <a:rPr lang="en-US" dirty="0"/>
              <a:t> 2008 | Triple Jump  | POR      | SWE   </a:t>
            </a:r>
          </a:p>
          <a:p>
            <a:r>
              <a:rPr lang="en-US" dirty="0"/>
              <a:t> 2012 | Triple Jump  | USA      | POR   </a:t>
            </a:r>
          </a:p>
          <a:p>
            <a:r>
              <a:rPr lang="en-US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56D105-EA1D-9F40-8C5F-F6FA2E8B4945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2263063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97FAB6E-E6D5-9345-8245-AAD134A4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0" y="3303353"/>
            <a:ext cx="516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3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" panose="020B0502040504020204" pitchFamily="34" charset="0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성별과 </a:t>
            </a:r>
            <a:r>
              <a:rPr lang="ko-KR" altLang="en-US" sz="2400" dirty="0" err="1">
                <a:solidFill>
                  <a:srgbClr val="000000"/>
                </a:solidFill>
                <a:latin typeface="Noto Sans" panose="020B0502040504020204" pitchFamily="34" charset="0"/>
              </a:rPr>
              <a:t>이벤트별로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AB8D8DB-DDBA-E44F-B7B0-66B0E611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81053"/>
            <a:ext cx="701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Relative vs Absolute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910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주요 함수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3001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LAG(column,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n) 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 앞의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Lead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column, n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 뒤의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bsolute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FIRST_VALUE(column)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첫번째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L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마지막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928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각 연도마다 현재 금메달리스트와 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개 대회 이후의 메달리스트를 같이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FC435FF-B254-EB49-BB93-B30E09E2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68651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98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모든 선수와 첫 번째 선수를 알파벳 순서대로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9275F6E-E951-D044-BBE7-79A85840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42" y="3429000"/>
            <a:ext cx="5264915" cy="2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7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올림픽 경기가 열렸던 해외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본 데이터에서 올림픽 경기가 열렸던 마지막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76376-6D34-6F4A-93F0-EEC03EEE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54" y="3045479"/>
            <a:ext cx="3918245" cy="31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34" charset="-127"/>
                <a:cs typeface="+mn-cs"/>
              </a:rPr>
              <a:t>Ranking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914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8AB1-3316-AA42-9FD5-DBC125779697}"/>
              </a:ext>
            </a:extLst>
          </p:cNvPr>
          <p:cNvSpPr/>
          <p:nvPr/>
        </p:nvSpPr>
        <p:spPr>
          <a:xfrm>
            <a:off x="432908" y="2896503"/>
            <a:ext cx="6096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Country,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COUNT(DISTINCT Year) AS Games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Country IN ('GBR', 'DEN', 'FRA’, </a:t>
            </a:r>
          </a:p>
          <a:p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'ITA', 'AUT', 'BEL', </a:t>
            </a:r>
          </a:p>
          <a:p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'NOR', 'JPN', 'KOR')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 Country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7245D-E380-F043-A618-2DA11A8D168D}"/>
              </a:ext>
            </a:extLst>
          </p:cNvPr>
          <p:cNvSpPr/>
          <p:nvPr/>
        </p:nvSpPr>
        <p:spPr>
          <a:xfrm>
            <a:off x="6727634" y="2896503"/>
            <a:ext cx="498739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country | games </a:t>
            </a:r>
          </a:p>
          <a:p>
            <a:r>
              <a:rPr lang="en-US" dirty="0"/>
              <a:t>---------+-------</a:t>
            </a:r>
          </a:p>
          <a:p>
            <a:r>
              <a:rPr lang="en-US" dirty="0"/>
              <a:t> GBR     |    27</a:t>
            </a:r>
          </a:p>
          <a:p>
            <a:r>
              <a:rPr lang="en-US" dirty="0"/>
              <a:t> DEN     |    26</a:t>
            </a:r>
          </a:p>
          <a:p>
            <a:r>
              <a:rPr lang="en-US" dirty="0"/>
              <a:t> FRA     |    26</a:t>
            </a:r>
          </a:p>
          <a:p>
            <a:r>
              <a:rPr lang="en-US" dirty="0"/>
              <a:t> ITA     |    25</a:t>
            </a:r>
          </a:p>
          <a:p>
            <a:r>
              <a:rPr lang="en-US" dirty="0"/>
              <a:t> AUT     |    24</a:t>
            </a:r>
          </a:p>
          <a:p>
            <a:r>
              <a:rPr lang="en-US" dirty="0"/>
              <a:t> BEL     |    24</a:t>
            </a:r>
          </a:p>
          <a:p>
            <a:r>
              <a:rPr lang="en-US" dirty="0"/>
              <a:t> NOR     |    22</a:t>
            </a:r>
          </a:p>
          <a:p>
            <a:r>
              <a:rPr lang="en-US" dirty="0"/>
              <a:t> JPN     |    20</a:t>
            </a:r>
          </a:p>
          <a:p>
            <a:r>
              <a:rPr lang="en-US" dirty="0"/>
              <a:t> KOR     |    15</a:t>
            </a:r>
          </a:p>
          <a:p>
            <a:r>
              <a:rPr lang="en-US" dirty="0"/>
              <a:t>(9 rows)</a:t>
            </a:r>
          </a:p>
        </p:txBody>
      </p:sp>
    </p:spTree>
    <p:extLst>
      <p:ext uri="{BB962C8B-B14F-4D97-AF65-F5344CB8AC3E}">
        <p14:creationId xmlns:p14="http://schemas.microsoft.com/office/powerpoint/2010/main" val="306854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143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5A0B-B533-A143-8FFD-CDA2915BCB54}"/>
              </a:ext>
            </a:extLst>
          </p:cNvPr>
          <p:cNvSpPr/>
          <p:nvPr/>
        </p:nvSpPr>
        <p:spPr>
          <a:xfrm>
            <a:off x="510027" y="1075674"/>
            <a:ext cx="5989926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Country, COUNT(DISTINCT Year) AS Games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Where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Country IN ('GBR', 'DEN', 'FRA’,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'ITA', 'AUT', 'BEL’,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'NOR', 'JPN', 'KOR’)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GROUP BY Country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ORDER BY GAMES DESC)</a:t>
            </a:r>
          </a:p>
          <a:p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Country, Games,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ROW_NUMBER()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DENSE_RANK()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Dense_Rank_N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DESC, Country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C4E87D-A740-6440-8AD2-F443851E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26" y="1966851"/>
            <a:ext cx="4654396" cy="3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9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각 선수의 순위를 매깁니다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숫자가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랭킹이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값이 같을 경우 숫자가 동일하다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8DEB754-1BC5-C449-A40C-852794A3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09" y="2706453"/>
            <a:ext cx="5397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89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일본과 한국 각 나라의 운동선수들을 그들이 획득한 메달의 개수로 순위를 매긴다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A61ECA0-5617-914A-AE14-355A4D55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3" y="2577144"/>
            <a:ext cx="4025900" cy="36068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822435-6972-3148-861E-8C43DD35B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80" y="3059744"/>
            <a:ext cx="4051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3836"/>
      </p:ext>
    </p:extLst>
  </p:cSld>
  <p:clrMapOvr>
    <a:masterClrMapping/>
  </p:clrMapOvr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59493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의 다양한 방법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05192d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Paging</a:t>
            </a:r>
            <a:endParaRPr kumimoji="0" lang="en-US" altLang="ko-KR" sz="3200" b="1" i="0" u="none" strike="noStrike" kern="1200" cap="none" spc="0" normalizeH="0" baseline="0">
              <a:solidFill>
                <a:srgbClr val="05192d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8791" y="3887319"/>
            <a:ext cx="3337899" cy="387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KR" sz="2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/>
                <a:ea typeface="KoPubDotum_Pro Medium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KoPubDotum_Pro Medium"/>
              <a:ea typeface="KoPubDotum_Pro Mediu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6631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Paging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이란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6295" y="1244077"/>
            <a:ext cx="11228435" cy="228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동일한 청크로 데이터 분할</a:t>
            </a:r>
            <a:endParaRPr lang="ko-KR" altLang="en-US" sz="2400">
              <a:solidFill>
                <a:srgbClr val="000000"/>
              </a:solidFill>
              <a:latin typeface="KoPub돋움체 Bold"/>
              <a:ea typeface="KoPub돋움체 Bold"/>
            </a:endParaRP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대부분의 API가 전송되는 데이터를 줄이기 위해 "페이지"로 데이터 반환</a:t>
            </a:r>
            <a:endParaRPr lang="ko-KR" altLang="en-US" sz="2400">
              <a:solidFill>
                <a:srgbClr val="000000"/>
              </a:solidFill>
              <a:latin typeface="KoPub돋움체 Bold"/>
              <a:ea typeface="KoPub돋움체 Bold"/>
            </a:endParaRP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사분위수 또는 삼분위수(상위 중간 33%, 하위 3분위)로 데이터를 구분하여 성과 판단</a:t>
            </a:r>
            <a:endParaRPr lang="ko-KR" altLang="en-US" sz="2400">
              <a:solidFill>
                <a:srgbClr val="000000"/>
              </a:solidFill>
              <a:latin typeface="KoPub돋움체 Bold"/>
              <a:ea typeface="KoPub돋움체 Bold"/>
            </a:endParaRP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NTILE()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는 데이터를 거의 동일한 페이지로 분할합니다</a:t>
            </a:r>
            <a:r>
              <a:rPr lang="en-US" altLang="ko-KR" sz="2400">
                <a:solidFill>
                  <a:srgbClr val="000000"/>
                </a:solidFill>
                <a:latin typeface="KoPub돋움체 Bold"/>
                <a:ea typeface="KoPub돋움체 Bold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 </a:t>
            </a:r>
            <a:endParaRPr lang="ko-KR" altLang="en-US" sz="2400">
              <a:solidFill>
                <a:srgbClr val="000000"/>
              </a:solidFill>
              <a:latin typeface="KoPub돋움체 Bold"/>
              <a:ea typeface="KoPub돋움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8" y="183284"/>
            <a:ext cx="23012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Example</a:t>
            </a:r>
            <a:endParaRPr kumimoji="0" lang="en-US" altLang="ko-KR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510027" y="1075674"/>
            <a:ext cx="6400486" cy="4475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WITH Country_Medals AS (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	Country, COUNT(*) AS Medals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summer_medals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GROUP BY Country), 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Thirds AS (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Country, Medals, 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NTILE(3) OVER (ORDER BY Medals DESC) AS Third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Country_Medals)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SELECT 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Third, 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ROUND(AVG(Medals), 2) AS Avg_Medals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FROM Thirds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GROUP BY Third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ORDER BY Third ASC;</a:t>
            </a: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7335988" y="2561498"/>
            <a:ext cx="4297650" cy="1735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/>
              <a:t> third | avg_medals</a:t>
            </a:r>
            <a:endParaRPr lang="ko-KR"/>
          </a:p>
          <a:p>
            <a:pPr lvl="0">
              <a:defRPr/>
            </a:pPr>
            <a:r>
              <a:rPr lang="ko-KR"/>
              <a:t>-------+------------</a:t>
            </a:r>
            <a:endParaRPr lang="ko-KR"/>
          </a:p>
          <a:p>
            <a:pPr lvl="0">
              <a:defRPr/>
            </a:pPr>
            <a:r>
              <a:rPr lang="ko-KR"/>
              <a:t>     1 |     598.74</a:t>
            </a:r>
            <a:endParaRPr lang="ko-KR"/>
          </a:p>
          <a:p>
            <a:pPr lvl="0">
              <a:defRPr/>
            </a:pPr>
            <a:r>
              <a:rPr lang="ko-KR"/>
              <a:t>     2 |      22.98</a:t>
            </a:r>
            <a:endParaRPr lang="ko-KR"/>
          </a:p>
          <a:p>
            <a:pPr lvl="0">
              <a:defRPr/>
            </a:pPr>
            <a:r>
              <a:rPr lang="ko-KR"/>
              <a:t>     3 |       2.08</a:t>
            </a:r>
            <a:endParaRPr lang="ko-KR"/>
          </a:p>
          <a:p>
            <a:pPr lvl="0">
              <a:defRPr/>
            </a:pPr>
            <a:r>
              <a:rPr lang="ko-KR"/>
              <a:t>(3개 행)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1. </a:t>
            </a:r>
            <a:endParaRPr kumimoji="0" lang="en-US" altLang="ko-KR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개별 이벤트를 정확히 111개 그룹으로 나누고 이벤트별로 사전순으로 정렬합니다.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337" y="2763882"/>
            <a:ext cx="3780825" cy="3402743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8972" y="2807733"/>
            <a:ext cx="3916255" cy="3401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  <a:endParaRPr kumimoji="0" lang="en-US" altLang="ko-KR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8112" y="3154736"/>
            <a:ext cx="4575776" cy="3227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  <a:endParaRPr kumimoji="0" lang="en-US" altLang="ko-KR" sz="28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각 그룹의 평균을 반환합니다.</a:t>
            </a: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8277" y="3429000"/>
            <a:ext cx="5435445" cy="2897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2859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34941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93516"/>
              </p:ext>
            </p:extLst>
          </p:nvPr>
        </p:nvGraphicFramePr>
        <p:xfrm>
          <a:off x="2032782" y="3336582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 ) OVER ( 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 Function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+mj-lt"/>
              </a:rPr>
              <a:t>ORDER BY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/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8214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(ORDER BY Year DESC, Event ASC)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PARTITION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 BY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16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PARTITION BY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테이블을 각 칼럼의 값에 따라서 분할을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각 파티션에 따라 새롭게 정의를 내립니다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LAG</a:t>
            </a:r>
            <a:r>
              <a:rPr lang="ko-KR" altLang="en-US" sz="2400" dirty="0">
                <a:solidFill>
                  <a:srgbClr val="000000"/>
                </a:solidFill>
                <a:latin typeface="Helvetica" pitchFamily="2" charset="0"/>
              </a:rPr>
              <a:t>는 이전 행이 동일한 파티션에 있는 경우에만 행의 이전 값을 가져옵니다</a:t>
            </a:r>
            <a:r>
              <a:rPr lang="en-US" altLang="ko-KR" sz="24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39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(ORDER BY Event ASC, Year ASC) 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KR" dirty="0"/>
              <a:t> year |    event     | champion | last_champion </a:t>
            </a:r>
          </a:p>
          <a:p>
            <a:r>
              <a:rPr lang="en-KR" dirty="0"/>
              <a:t>------+--------------+----------+---------------</a:t>
            </a:r>
          </a:p>
          <a:p>
            <a:r>
              <a:rPr lang="en-KR" dirty="0"/>
              <a:t> 2004 | Discus Throw | LTU      | </a:t>
            </a:r>
          </a:p>
          <a:p>
            <a:r>
              <a:rPr lang="en-KR" dirty="0"/>
              <a:t> 2008 | Discus Throw | EST      | LTU   </a:t>
            </a:r>
          </a:p>
          <a:p>
            <a:r>
              <a:rPr lang="en-KR" dirty="0"/>
              <a:t> 2012 | Discus Throw | GER      | EST   </a:t>
            </a:r>
          </a:p>
          <a:p>
            <a:r>
              <a:rPr lang="en-KR" dirty="0"/>
              <a:t> 2004 | Triple Jump  | SWE      | GER   </a:t>
            </a:r>
          </a:p>
          <a:p>
            <a:r>
              <a:rPr lang="en-KR" dirty="0"/>
              <a:t> 2008 | Triple Jump  | POR      | SWE   </a:t>
            </a:r>
          </a:p>
          <a:p>
            <a:r>
              <a:rPr lang="en-KR" dirty="0"/>
              <a:t> 2012 | Triple Jump  | USA      | POR   </a:t>
            </a:r>
          </a:p>
          <a:p>
            <a:r>
              <a:rPr lang="en-KR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2990-774A-3743-98F6-EC4EFD611BA0}"/>
              </a:ext>
            </a:extLst>
          </p:cNvPr>
          <p:cNvSpPr txBox="1"/>
          <p:nvPr/>
        </p:nvSpPr>
        <p:spPr>
          <a:xfrm>
            <a:off x="6644586" y="83632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Result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4EAAC-EF4C-E947-9C36-5A4ABBADBD51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372477860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4618</ep:Words>
  <ep:PresentationFormat>Widescreen</ep:PresentationFormat>
  <ep:Paragraphs>893</ep:Paragraphs>
  <ep:Slides>119</ep:Slides>
  <ep:Notes>62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ep:HeadingPairs>
  <ep:TitlesOfParts>
    <vt:vector size="120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2020-11-29T05:15:19.000</dcterms:created>
  <dc:creator>최나은</dc:creator>
  <cp:lastModifiedBy>1</cp:lastModifiedBy>
  <dcterms:modified xsi:type="dcterms:W3CDTF">2021-06-23T07:21:06.082</dcterms:modified>
  <cp:revision>371</cp:revision>
  <dc:title>PowerPoint 프레젠테이션</dc:title>
  <cp:version>1000.0000.01</cp:version>
</cp:coreProperties>
</file>